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58" r:id="rId4"/>
    <p:sldId id="259" r:id="rId5"/>
    <p:sldId id="260" r:id="rId6"/>
    <p:sldId id="261" r:id="rId7"/>
    <p:sldId id="266" r:id="rId8"/>
    <p:sldId id="26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0379D-1D06-AC92-D402-749F241B56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80507A-B47A-05B0-C5B1-ED17D0DC44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613E37-F1DF-AF4A-4C15-855180F39695}"/>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5" name="Footer Placeholder 4">
            <a:extLst>
              <a:ext uri="{FF2B5EF4-FFF2-40B4-BE49-F238E27FC236}">
                <a16:creationId xmlns:a16="http://schemas.microsoft.com/office/drawing/2014/main" id="{5451D04C-8B5C-5EEB-9F93-5E35D1678F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410FCA-9777-E504-C2E7-1378D7B037F7}"/>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3209563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A43AF-42DB-AC3D-5F12-0DB9750D5F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31382E0-32D0-3D0E-54F3-43F8754F02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B52B7A-09A0-1598-B82C-5717212A04C0}"/>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5" name="Footer Placeholder 4">
            <a:extLst>
              <a:ext uri="{FF2B5EF4-FFF2-40B4-BE49-F238E27FC236}">
                <a16:creationId xmlns:a16="http://schemas.microsoft.com/office/drawing/2014/main" id="{51FBFC71-5432-4016-6962-8B6335FD02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2DC12E-EA94-6E71-E13A-DACCAF0D10B5}"/>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077070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AF9174-8A24-C31B-8E44-55971845A7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DA5186-F4B6-5B6F-01C6-4DE0E97838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FC1004-BC3D-00CF-9719-09DC6954B535}"/>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5" name="Footer Placeholder 4">
            <a:extLst>
              <a:ext uri="{FF2B5EF4-FFF2-40B4-BE49-F238E27FC236}">
                <a16:creationId xmlns:a16="http://schemas.microsoft.com/office/drawing/2014/main" id="{75BB78CA-E6BD-D1A3-C335-0BB4F7AE73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93F95D-B2EC-139E-0B30-B563F135995B}"/>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120567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0B720-CF2A-6E1E-0C65-6CFE74EB8F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1E3618-DF7C-5264-5E1F-FFF52DF9DD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647C3-943F-23ED-24E8-37C34376DA8F}"/>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5" name="Footer Placeholder 4">
            <a:extLst>
              <a:ext uri="{FF2B5EF4-FFF2-40B4-BE49-F238E27FC236}">
                <a16:creationId xmlns:a16="http://schemas.microsoft.com/office/drawing/2014/main" id="{B5DA39C2-B459-C835-C152-F9727DEA87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8A3F8E-9685-0366-886C-20A8972FACB3}"/>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4265812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40E60-D6E6-409B-5BDB-8A4D3BE5E7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B9147B-745B-4FDB-09F4-2F150FFC9A0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69AE29-0D3B-6F91-C34D-E1692455C1F3}"/>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5" name="Footer Placeholder 4">
            <a:extLst>
              <a:ext uri="{FF2B5EF4-FFF2-40B4-BE49-F238E27FC236}">
                <a16:creationId xmlns:a16="http://schemas.microsoft.com/office/drawing/2014/main" id="{298464AB-1B5D-F5EA-B9F8-935D5A7E0F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036D11-CE5A-40B9-B46F-F4D6A9A1F26A}"/>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20462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032F-845C-BAE7-5F87-BFF19DFD65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D4373C-9976-32AE-9A59-BE71A234A5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22F088-544F-A322-641A-8C91719623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4E8441-CA57-1B2D-F348-77A41BECE5D5}"/>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6" name="Footer Placeholder 5">
            <a:extLst>
              <a:ext uri="{FF2B5EF4-FFF2-40B4-BE49-F238E27FC236}">
                <a16:creationId xmlns:a16="http://schemas.microsoft.com/office/drawing/2014/main" id="{F315B30C-5C3C-CE8E-DE7E-C0C02AF26A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2096A1-8774-86F3-9050-AF2E0EEA27F8}"/>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3259437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78302-E72F-E88A-DE13-09BB90EBD26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3D5F273-6624-AAA1-A0C4-15D8EF6D44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AE64C3-F1D0-7C55-6889-46E75D0B82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B6C2BF-F821-E3BB-3D2F-F4A9F9B8D4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BBE7F7-4E93-D78E-80F3-107DCAFBED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A31AF2-90F3-D50B-5185-7E1441429F79}"/>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8" name="Footer Placeholder 7">
            <a:extLst>
              <a:ext uri="{FF2B5EF4-FFF2-40B4-BE49-F238E27FC236}">
                <a16:creationId xmlns:a16="http://schemas.microsoft.com/office/drawing/2014/main" id="{848AEC2B-DC56-BAEE-656A-557A40080D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6F1E664-AA37-7E27-D5C6-138239014BAA}"/>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753980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3205B-B14C-781C-3E01-705DACE881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2FECE5-6815-1B30-373E-2B3975B1BB41}"/>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4" name="Footer Placeholder 3">
            <a:extLst>
              <a:ext uri="{FF2B5EF4-FFF2-40B4-BE49-F238E27FC236}">
                <a16:creationId xmlns:a16="http://schemas.microsoft.com/office/drawing/2014/main" id="{EF651AED-D686-FC08-D398-EDFD274307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77C7C6-C5DF-E8AB-85A6-45D40A06CA3B}"/>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49413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927156-C08D-2601-3DAD-3532303D229C}"/>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3" name="Footer Placeholder 2">
            <a:extLst>
              <a:ext uri="{FF2B5EF4-FFF2-40B4-BE49-F238E27FC236}">
                <a16:creationId xmlns:a16="http://schemas.microsoft.com/office/drawing/2014/main" id="{65C40157-4FB9-8716-F32F-895AE8C78F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6B30BB-AD7F-FCDD-5961-C8776C41AE42}"/>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2100928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D791C-EF7A-F8C2-0E71-1B9A6FC7FE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0828059-BCDC-B637-B9CA-F45576E3D9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F8C6149-852B-D389-C445-C1534C5CBD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B7DAB1-C5E6-D7DB-AED2-B591CA6CAF91}"/>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6" name="Footer Placeholder 5">
            <a:extLst>
              <a:ext uri="{FF2B5EF4-FFF2-40B4-BE49-F238E27FC236}">
                <a16:creationId xmlns:a16="http://schemas.microsoft.com/office/drawing/2014/main" id="{45F20DA5-93E0-012D-5F63-BC2285E9EF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073E61-5B33-4F42-D8C4-B45FB1BA1639}"/>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1208992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874E5-5F58-6493-D475-5A1E23382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6C76930-3C45-0D5A-D930-07ABA812A2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5DCAF1-C707-25A6-1B95-0059BA6ADF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4E124F-C2CB-A7F9-E557-6529828D0D32}"/>
              </a:ext>
            </a:extLst>
          </p:cNvPr>
          <p:cNvSpPr>
            <a:spLocks noGrp="1"/>
          </p:cNvSpPr>
          <p:nvPr>
            <p:ph type="dt" sz="half" idx="10"/>
          </p:nvPr>
        </p:nvSpPr>
        <p:spPr/>
        <p:txBody>
          <a:bodyPr/>
          <a:lstStyle/>
          <a:p>
            <a:fld id="{95CFB1B9-84C0-4996-8CBF-F48FE0DB64AE}" type="datetimeFigureOut">
              <a:rPr lang="en-US" smtClean="0"/>
              <a:t>3/21/2024</a:t>
            </a:fld>
            <a:endParaRPr lang="en-US"/>
          </a:p>
        </p:txBody>
      </p:sp>
      <p:sp>
        <p:nvSpPr>
          <p:cNvPr id="6" name="Footer Placeholder 5">
            <a:extLst>
              <a:ext uri="{FF2B5EF4-FFF2-40B4-BE49-F238E27FC236}">
                <a16:creationId xmlns:a16="http://schemas.microsoft.com/office/drawing/2014/main" id="{6ED67939-B359-DCE9-6DBE-41DB583E22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DF4A6D-8D46-6067-728A-D1B0226D9586}"/>
              </a:ext>
            </a:extLst>
          </p:cNvPr>
          <p:cNvSpPr>
            <a:spLocks noGrp="1"/>
          </p:cNvSpPr>
          <p:nvPr>
            <p:ph type="sldNum" sz="quarter" idx="12"/>
          </p:nvPr>
        </p:nvSpPr>
        <p:spPr/>
        <p:txBody>
          <a:bodyPr/>
          <a:lstStyle/>
          <a:p>
            <a:fld id="{51018A4E-FD30-4BB5-BE67-43750037CE70}" type="slidenum">
              <a:rPr lang="en-US" smtClean="0"/>
              <a:t>‹#›</a:t>
            </a:fld>
            <a:endParaRPr lang="en-US"/>
          </a:p>
        </p:txBody>
      </p:sp>
    </p:spTree>
    <p:extLst>
      <p:ext uri="{BB962C8B-B14F-4D97-AF65-F5344CB8AC3E}">
        <p14:creationId xmlns:p14="http://schemas.microsoft.com/office/powerpoint/2010/main" val="324715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5CF538-57F0-7691-D8A5-617E8AF1B7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8F0E5B-62AF-0B51-6788-0BE9DA6F16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CE0132-761C-8878-6985-FFC17AEE33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CFB1B9-84C0-4996-8CBF-F48FE0DB64AE}" type="datetimeFigureOut">
              <a:rPr lang="en-US" smtClean="0"/>
              <a:t>3/21/2024</a:t>
            </a:fld>
            <a:endParaRPr lang="en-US"/>
          </a:p>
        </p:txBody>
      </p:sp>
      <p:sp>
        <p:nvSpPr>
          <p:cNvPr id="5" name="Footer Placeholder 4">
            <a:extLst>
              <a:ext uri="{FF2B5EF4-FFF2-40B4-BE49-F238E27FC236}">
                <a16:creationId xmlns:a16="http://schemas.microsoft.com/office/drawing/2014/main" id="{A7691692-CA21-9423-1B66-CEBF44F661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EE6B56C-E86B-6A14-DC9B-F999A707C3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018A4E-FD30-4BB5-BE67-43750037CE70}" type="slidenum">
              <a:rPr lang="en-US" smtClean="0"/>
              <a:t>‹#›</a:t>
            </a:fld>
            <a:endParaRPr lang="en-US"/>
          </a:p>
        </p:txBody>
      </p:sp>
    </p:spTree>
    <p:extLst>
      <p:ext uri="{BB962C8B-B14F-4D97-AF65-F5344CB8AC3E}">
        <p14:creationId xmlns:p14="http://schemas.microsoft.com/office/powerpoint/2010/main" val="31472713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19DE0-0039-6B63-4BD9-C6FAD69166D5}"/>
              </a:ext>
            </a:extLst>
          </p:cNvPr>
          <p:cNvSpPr>
            <a:spLocks noGrp="1"/>
          </p:cNvSpPr>
          <p:nvPr>
            <p:ph type="ctrTitle"/>
          </p:nvPr>
        </p:nvSpPr>
        <p:spPr>
          <a:xfrm>
            <a:off x="1524000" y="757083"/>
            <a:ext cx="9144000" cy="1582839"/>
          </a:xfrm>
        </p:spPr>
        <p:txBody>
          <a:bodyPr>
            <a:normAutofit/>
          </a:bodyPr>
          <a:lstStyle/>
          <a:p>
            <a:r>
              <a:rPr lang="en-US" sz="6600" dirty="0"/>
              <a:t>Study Time Calculator</a:t>
            </a:r>
          </a:p>
        </p:txBody>
      </p:sp>
      <p:sp>
        <p:nvSpPr>
          <p:cNvPr id="3" name="Subtitle 2">
            <a:extLst>
              <a:ext uri="{FF2B5EF4-FFF2-40B4-BE49-F238E27FC236}">
                <a16:creationId xmlns:a16="http://schemas.microsoft.com/office/drawing/2014/main" id="{30BA2AD8-AAEE-81AD-FE6B-93D27A7D58F5}"/>
              </a:ext>
            </a:extLst>
          </p:cNvPr>
          <p:cNvSpPr>
            <a:spLocks noGrp="1"/>
          </p:cNvSpPr>
          <p:nvPr>
            <p:ph type="subTitle" idx="1"/>
          </p:nvPr>
        </p:nvSpPr>
        <p:spPr>
          <a:xfrm>
            <a:off x="1524000" y="3186782"/>
            <a:ext cx="9311148" cy="1655762"/>
          </a:xfrm>
        </p:spPr>
        <p:txBody>
          <a:bodyPr>
            <a:normAutofit/>
          </a:bodyPr>
          <a:lstStyle/>
          <a:p>
            <a:r>
              <a:rPr lang="en-US" dirty="0"/>
              <a:t>Hadassa Franklin (VC1A) – Dassiefranklin@gmail.com</a:t>
            </a:r>
          </a:p>
          <a:p>
            <a:r>
              <a:rPr lang="en-US" dirty="0"/>
              <a:t>Evie Barth (VC1B) - eviebarth18@gmail.com</a:t>
            </a:r>
          </a:p>
        </p:txBody>
      </p:sp>
      <p:sp>
        <p:nvSpPr>
          <p:cNvPr id="5" name="Subtitle 2">
            <a:extLst>
              <a:ext uri="{FF2B5EF4-FFF2-40B4-BE49-F238E27FC236}">
                <a16:creationId xmlns:a16="http://schemas.microsoft.com/office/drawing/2014/main" id="{AFA4ABF5-90BB-FFCF-8ECB-DA2E2D0315B0}"/>
              </a:ext>
            </a:extLst>
          </p:cNvPr>
          <p:cNvSpPr txBox="1">
            <a:spLocks/>
          </p:cNvSpPr>
          <p:nvPr/>
        </p:nvSpPr>
        <p:spPr>
          <a:xfrm>
            <a:off x="1524000" y="4861523"/>
            <a:ext cx="9311148"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Supervisor - Professor Katherine Chuang - chuang@sci.brooklyn.cuny.edu</a:t>
            </a:r>
          </a:p>
        </p:txBody>
      </p:sp>
    </p:spTree>
    <p:extLst>
      <p:ext uri="{BB962C8B-B14F-4D97-AF65-F5344CB8AC3E}">
        <p14:creationId xmlns:p14="http://schemas.microsoft.com/office/powerpoint/2010/main" val="1362374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D039A-0174-A166-600B-6A8CF6E263FB}"/>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7E186C08-4AC5-2FC4-A299-B6169912306D}"/>
              </a:ext>
            </a:extLst>
          </p:cNvPr>
          <p:cNvSpPr>
            <a:spLocks noGrp="1"/>
          </p:cNvSpPr>
          <p:nvPr>
            <p:ph idx="1"/>
          </p:nvPr>
        </p:nvSpPr>
        <p:spPr>
          <a:xfrm>
            <a:off x="838200" y="1690688"/>
            <a:ext cx="10515600" cy="4692753"/>
          </a:xfrm>
        </p:spPr>
        <p:txBody>
          <a:bodyPr>
            <a:normAutofit fontScale="92500"/>
          </a:bodyPr>
          <a:lstStyle/>
          <a:p>
            <a:pPr marL="0" indent="0">
              <a:lnSpc>
                <a:spcPct val="100000"/>
              </a:lnSpc>
              <a:buNone/>
            </a:pPr>
            <a:r>
              <a:rPr lang="en-US" sz="2400" b="0" i="0" u="none" strike="noStrike" dirty="0">
                <a:solidFill>
                  <a:srgbClr val="0D0D0D"/>
                </a:solidFill>
                <a:effectLst/>
                <a:latin typeface="Calibri" panose="020F0502020204030204" pitchFamily="34" charset="0"/>
              </a:rPr>
              <a:t>The goal of the Study Time Calculator is to help students calculate the amount of time they need to set aside for schoolwork and devise a weekly study schedule, enabling them to allocate their time wisely throughout the week and complete all their coursework. Students will input their classes, assignments, projects, quizzes, tests, and other relevant data such as work or extracurricular activities that they have upcoming. The program will then advise them on how much time they should allocate for schoolwork per week and assist them in finding suitable time slots in their schedules to complete it. This goal of this project aims to facilitate students in completing their coursework each week and discourage students from leaving everything until the last minute. The program outputs this data in a weekly schedule format, which we hope to integrate with Google Calendar for convenient use. The target users are Brooklyn College students. While the basic features can cater to any student, we hope to incorporate additional features specific to Brooklyn College, such as a map of study spaces and their operating hours.</a:t>
            </a:r>
            <a:endParaRPr lang="en-US" sz="3600" dirty="0"/>
          </a:p>
        </p:txBody>
      </p:sp>
    </p:spTree>
    <p:extLst>
      <p:ext uri="{BB962C8B-B14F-4D97-AF65-F5344CB8AC3E}">
        <p14:creationId xmlns:p14="http://schemas.microsoft.com/office/powerpoint/2010/main" val="557216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A649B-06A4-7A06-9899-17D6AB431C0A}"/>
              </a:ext>
            </a:extLst>
          </p:cNvPr>
          <p:cNvSpPr>
            <a:spLocks noGrp="1"/>
          </p:cNvSpPr>
          <p:nvPr>
            <p:ph type="title"/>
          </p:nvPr>
        </p:nvSpPr>
        <p:spPr/>
        <p:txBody>
          <a:bodyPr/>
          <a:lstStyle/>
          <a:p>
            <a:r>
              <a:rPr lang="en-US"/>
              <a:t>User Flow</a:t>
            </a:r>
            <a:endParaRPr lang="en-US" dirty="0"/>
          </a:p>
        </p:txBody>
      </p:sp>
      <p:pic>
        <p:nvPicPr>
          <p:cNvPr id="6" name="Content Placeholder 5" descr="A diagram of a flowchart&#10;&#10;Description automatically generated">
            <a:extLst>
              <a:ext uri="{FF2B5EF4-FFF2-40B4-BE49-F238E27FC236}">
                <a16:creationId xmlns:a16="http://schemas.microsoft.com/office/drawing/2014/main" id="{AB116F7A-E20B-DE06-B65B-87FBFF797F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13267" y="1690688"/>
            <a:ext cx="8965465" cy="4351338"/>
          </a:xfrm>
        </p:spPr>
      </p:pic>
    </p:spTree>
    <p:extLst>
      <p:ext uri="{BB962C8B-B14F-4D97-AF65-F5344CB8AC3E}">
        <p14:creationId xmlns:p14="http://schemas.microsoft.com/office/powerpoint/2010/main" val="761745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D9DD0-7CAD-D27C-F084-E4FA7317E081}"/>
              </a:ext>
            </a:extLst>
          </p:cNvPr>
          <p:cNvSpPr>
            <a:spLocks noGrp="1"/>
          </p:cNvSpPr>
          <p:nvPr>
            <p:ph type="title"/>
          </p:nvPr>
        </p:nvSpPr>
        <p:spPr/>
        <p:txBody>
          <a:bodyPr/>
          <a:lstStyle/>
          <a:p>
            <a:r>
              <a:rPr lang="en-US" dirty="0"/>
              <a:t>Data Flow Diagram of Application Logic</a:t>
            </a:r>
          </a:p>
        </p:txBody>
      </p:sp>
      <p:pic>
        <p:nvPicPr>
          <p:cNvPr id="6" name="Content Placeholder 5" descr="A diagram of a flowchart&#10;&#10;Description automatically generated">
            <a:extLst>
              <a:ext uri="{FF2B5EF4-FFF2-40B4-BE49-F238E27FC236}">
                <a16:creationId xmlns:a16="http://schemas.microsoft.com/office/drawing/2014/main" id="{8FF82129-A84C-697B-7F57-BC4763E8674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7161" y="1609315"/>
            <a:ext cx="8937678" cy="4351338"/>
          </a:xfrm>
        </p:spPr>
      </p:pic>
      <p:sp>
        <p:nvSpPr>
          <p:cNvPr id="8" name="TextBox 7">
            <a:extLst>
              <a:ext uri="{FF2B5EF4-FFF2-40B4-BE49-F238E27FC236}">
                <a16:creationId xmlns:a16="http://schemas.microsoft.com/office/drawing/2014/main" id="{3221AE80-E2B1-D7A6-4B7F-58C92C33532C}"/>
              </a:ext>
            </a:extLst>
          </p:cNvPr>
          <p:cNvSpPr txBox="1"/>
          <p:nvPr/>
        </p:nvSpPr>
        <p:spPr>
          <a:xfrm>
            <a:off x="838200" y="5093110"/>
            <a:ext cx="10105103" cy="1200329"/>
          </a:xfrm>
          <a:prstGeom prst="rect">
            <a:avLst/>
          </a:prstGeom>
          <a:noFill/>
        </p:spPr>
        <p:txBody>
          <a:bodyPr wrap="square" rtlCol="0">
            <a:spAutoFit/>
          </a:bodyPr>
          <a:lstStyle/>
          <a:p>
            <a:r>
              <a:rPr lang="en-US" dirty="0"/>
              <a:t>The user will input data mostly integers or doubles. They will be stored in a database. Then the data will be pulled from the database and some basic arithmetic calculations will be done. Those will then be stored. The program will then generate a study calendar based on the info provided and the calculation and then out put that calendar and the calculations.</a:t>
            </a:r>
          </a:p>
        </p:txBody>
      </p:sp>
    </p:spTree>
    <p:extLst>
      <p:ext uri="{BB962C8B-B14F-4D97-AF65-F5344CB8AC3E}">
        <p14:creationId xmlns:p14="http://schemas.microsoft.com/office/powerpoint/2010/main" val="309915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ED56C-3457-56D1-CAAC-451067E0383C}"/>
              </a:ext>
            </a:extLst>
          </p:cNvPr>
          <p:cNvSpPr>
            <a:spLocks noGrp="1"/>
          </p:cNvSpPr>
          <p:nvPr>
            <p:ph type="title"/>
          </p:nvPr>
        </p:nvSpPr>
        <p:spPr>
          <a:xfrm>
            <a:off x="1086375" y="141018"/>
            <a:ext cx="10515600" cy="1325563"/>
          </a:xfrm>
        </p:spPr>
        <p:txBody>
          <a:bodyPr/>
          <a:lstStyle/>
          <a:p>
            <a:r>
              <a:rPr lang="en-US" dirty="0"/>
              <a:t>User Interface</a:t>
            </a:r>
          </a:p>
        </p:txBody>
      </p:sp>
      <p:pic>
        <p:nvPicPr>
          <p:cNvPr id="5" name="Content Placeholder 4" descr="A screenshot of a study schedule calculator&#10;&#10;Description automatically generated">
            <a:extLst>
              <a:ext uri="{FF2B5EF4-FFF2-40B4-BE49-F238E27FC236}">
                <a16:creationId xmlns:a16="http://schemas.microsoft.com/office/drawing/2014/main" id="{CEBAA557-FA80-FC40-56B1-E1FBF259A1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6375" y="1466581"/>
            <a:ext cx="10019247" cy="5023637"/>
          </a:xfrm>
        </p:spPr>
      </p:pic>
    </p:spTree>
    <p:extLst>
      <p:ext uri="{BB962C8B-B14F-4D97-AF65-F5344CB8AC3E}">
        <p14:creationId xmlns:p14="http://schemas.microsoft.com/office/powerpoint/2010/main" val="3267016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2DE37-5B59-421C-BEC3-60D63A7F948B}"/>
              </a:ext>
            </a:extLst>
          </p:cNvPr>
          <p:cNvSpPr>
            <a:spLocks noGrp="1"/>
          </p:cNvSpPr>
          <p:nvPr>
            <p:ph type="title"/>
          </p:nvPr>
        </p:nvSpPr>
        <p:spPr/>
        <p:txBody>
          <a:bodyPr/>
          <a:lstStyle/>
          <a:p>
            <a:r>
              <a:rPr lang="en-US" dirty="0"/>
              <a:t>Database Schema</a:t>
            </a:r>
          </a:p>
        </p:txBody>
      </p:sp>
      <p:sp>
        <p:nvSpPr>
          <p:cNvPr id="3" name="Content Placeholder 2">
            <a:extLst>
              <a:ext uri="{FF2B5EF4-FFF2-40B4-BE49-F238E27FC236}">
                <a16:creationId xmlns:a16="http://schemas.microsoft.com/office/drawing/2014/main" id="{36BED93C-ADBC-AA08-FA36-1DB94921FD0F}"/>
              </a:ext>
            </a:extLst>
          </p:cNvPr>
          <p:cNvSpPr>
            <a:spLocks noGrp="1"/>
          </p:cNvSpPr>
          <p:nvPr>
            <p:ph idx="1"/>
          </p:nvPr>
        </p:nvSpPr>
        <p:spPr>
          <a:xfrm>
            <a:off x="838200" y="1825625"/>
            <a:ext cx="4766187" cy="4351338"/>
          </a:xfrm>
        </p:spPr>
        <p:txBody>
          <a:bodyPr>
            <a:normAutofit fontScale="77500" lnSpcReduction="20000"/>
          </a:bodyPr>
          <a:lstStyle/>
          <a:p>
            <a:pPr marL="0" marR="0" indent="0">
              <a:lnSpc>
                <a:spcPct val="107000"/>
              </a:lnSpc>
              <a:spcBef>
                <a:spcPts val="0"/>
              </a:spcBef>
              <a:spcAft>
                <a:spcPts val="800"/>
              </a:spcAft>
              <a:buNone/>
              <a:tabLst>
                <a:tab pos="1722120" algn="l"/>
              </a:tabLst>
            </a:pPr>
            <a:r>
              <a:rPr lang="en-US" sz="1800" kern="100" dirty="0">
                <a:effectLst/>
                <a:latin typeface="Calibri" panose="020F0502020204030204" pitchFamily="34" charset="0"/>
                <a:ea typeface="Calibri" panose="020F0502020204030204" pitchFamily="34" charset="0"/>
                <a:cs typeface="Arial" panose="020B0604020202020204" pitchFamily="34" charset="0"/>
              </a:rPr>
              <a:t>Each class mode (synchronous, hybrid, asynchronous) will have a bunch of coursework sections that can be selected as applicable. </a:t>
            </a:r>
          </a:p>
          <a:p>
            <a:pPr marL="0" marR="0">
              <a:lnSpc>
                <a:spcPct val="107000"/>
              </a:lnSpc>
              <a:spcBef>
                <a:spcPts val="0"/>
              </a:spcBef>
              <a:spcAft>
                <a:spcPts val="800"/>
              </a:spcAft>
              <a:tabLst>
                <a:tab pos="1722120" algn="l"/>
              </a:tabLst>
            </a:pPr>
            <a:r>
              <a:rPr lang="en-US" sz="1800" kern="100" dirty="0">
                <a:effectLst/>
                <a:latin typeface="Calibri" panose="020F0502020204030204" pitchFamily="34" charset="0"/>
                <a:ea typeface="Calibri" panose="020F0502020204030204" pitchFamily="34" charset="0"/>
                <a:cs typeface="Arial" panose="020B0604020202020204" pitchFamily="34" charset="0"/>
              </a:rPr>
              <a:t>lecture (specifically for hybrid and asynchronous) – bool – whether or not they have a lecture they need to watch</a:t>
            </a:r>
          </a:p>
          <a:p>
            <a:pPr marL="0" marR="0">
              <a:lnSpc>
                <a:spcPct val="107000"/>
              </a:lnSpc>
              <a:spcBef>
                <a:spcPts val="0"/>
              </a:spcBef>
              <a:spcAft>
                <a:spcPts val="800"/>
              </a:spcAft>
              <a:tabLst>
                <a:tab pos="1722120" algn="l"/>
              </a:tabLst>
            </a:pPr>
            <a:r>
              <a:rPr lang="en-US" sz="1800" kern="100" dirty="0">
                <a:effectLst/>
                <a:latin typeface="Calibri" panose="020F0502020204030204" pitchFamily="34" charset="0"/>
                <a:ea typeface="Calibri" panose="020F0502020204030204" pitchFamily="34" charset="0"/>
                <a:cs typeface="Arial" panose="020B0604020202020204" pitchFamily="34" charset="0"/>
              </a:rPr>
              <a:t>quizzes - bool – whether or not they have a quiz coming up they need to study for</a:t>
            </a:r>
          </a:p>
          <a:p>
            <a:pPr marL="0" marR="0">
              <a:lnSpc>
                <a:spcPct val="107000"/>
              </a:lnSpc>
              <a:spcBef>
                <a:spcPts val="0"/>
              </a:spcBef>
              <a:spcAft>
                <a:spcPts val="800"/>
              </a:spcAft>
              <a:tabLst>
                <a:tab pos="1722120" algn="l"/>
              </a:tabLst>
            </a:pPr>
            <a:r>
              <a:rPr lang="en-US" sz="1800" kern="100" dirty="0">
                <a:effectLst/>
                <a:latin typeface="Calibri" panose="020F0502020204030204" pitchFamily="34" charset="0"/>
                <a:ea typeface="Calibri" panose="020F0502020204030204" pitchFamily="34" charset="0"/>
                <a:cs typeface="Arial" panose="020B0604020202020204" pitchFamily="34" charset="0"/>
              </a:rPr>
              <a:t>tests - bool – whether or not they have a test coming up they need to study for</a:t>
            </a:r>
          </a:p>
          <a:p>
            <a:pPr marL="0" marR="0">
              <a:lnSpc>
                <a:spcPct val="107000"/>
              </a:lnSpc>
              <a:spcBef>
                <a:spcPts val="0"/>
              </a:spcBef>
              <a:spcAft>
                <a:spcPts val="800"/>
              </a:spcAft>
              <a:tabLst>
                <a:tab pos="1722120" algn="l"/>
              </a:tabLst>
            </a:pPr>
            <a:r>
              <a:rPr lang="en-US" sz="1800" kern="100" dirty="0">
                <a:effectLst/>
                <a:latin typeface="Calibri" panose="020F0502020204030204" pitchFamily="34" charset="0"/>
                <a:ea typeface="Calibri" panose="020F0502020204030204" pitchFamily="34" charset="0"/>
                <a:cs typeface="Arial" panose="020B0604020202020204" pitchFamily="34" charset="0"/>
              </a:rPr>
              <a:t>assignments – separate list as there are a variety of them</a:t>
            </a:r>
          </a:p>
          <a:p>
            <a:pPr marL="0" marR="0">
              <a:lnSpc>
                <a:spcPct val="107000"/>
              </a:lnSpc>
              <a:spcBef>
                <a:spcPts val="0"/>
              </a:spcBef>
              <a:spcAft>
                <a:spcPts val="800"/>
              </a:spcAft>
              <a:tabLst>
                <a:tab pos="1722120" algn="l"/>
              </a:tabLst>
            </a:pPr>
            <a:r>
              <a:rPr lang="en-US" sz="1800" kern="100" dirty="0">
                <a:effectLst/>
                <a:latin typeface="Calibri" panose="020F0502020204030204" pitchFamily="34" charset="0"/>
                <a:ea typeface="Calibri" panose="020F0502020204030204" pitchFamily="34" charset="0"/>
                <a:cs typeface="Arial" panose="020B0604020202020204" pitchFamily="34" charset="0"/>
              </a:rPr>
              <a:t>projects – bool – whether or not they have a project coming up they need to do</a:t>
            </a:r>
          </a:p>
          <a:p>
            <a:pPr marL="0" marR="0">
              <a:lnSpc>
                <a:spcPct val="107000"/>
              </a:lnSpc>
              <a:spcBef>
                <a:spcPts val="0"/>
              </a:spcBef>
              <a:spcAft>
                <a:spcPts val="800"/>
              </a:spcAft>
              <a:tabLst>
                <a:tab pos="1722120" algn="l"/>
              </a:tabLst>
            </a:pPr>
            <a:r>
              <a:rPr lang="en-US" sz="1800" kern="100" dirty="0">
                <a:effectLst/>
                <a:latin typeface="Calibri" panose="020F0502020204030204" pitchFamily="34" charset="0"/>
                <a:ea typeface="Calibri" panose="020F0502020204030204" pitchFamily="34" charset="0"/>
                <a:cs typeface="Arial" panose="020B0604020202020204" pitchFamily="34" charset="0"/>
              </a:rPr>
              <a:t>study time per class – double – the amount of time needed to study per class </a:t>
            </a:r>
          </a:p>
          <a:p>
            <a:pPr marL="0" marR="0">
              <a:lnSpc>
                <a:spcPct val="107000"/>
              </a:lnSpc>
              <a:spcBef>
                <a:spcPts val="0"/>
              </a:spcBef>
              <a:spcAft>
                <a:spcPts val="800"/>
              </a:spcAft>
              <a:tabLst>
                <a:tab pos="1722120" algn="l"/>
              </a:tabLst>
            </a:pPr>
            <a:r>
              <a:rPr lang="en-US" sz="1800" kern="100" dirty="0">
                <a:effectLst/>
                <a:latin typeface="Calibri" panose="020F0502020204030204" pitchFamily="34" charset="0"/>
                <a:ea typeface="Calibri" panose="020F0502020204030204" pitchFamily="34" charset="0"/>
                <a:cs typeface="Arial" panose="020B0604020202020204" pitchFamily="34" charset="0"/>
              </a:rPr>
              <a:t>total study time - double - the total amount of time needed to study weekly</a:t>
            </a:r>
          </a:p>
          <a:p>
            <a:pPr marL="0" marR="0">
              <a:lnSpc>
                <a:spcPct val="107000"/>
              </a:lnSpc>
              <a:spcBef>
                <a:spcPts val="0"/>
              </a:spcBef>
              <a:spcAft>
                <a:spcPts val="800"/>
              </a:spcAft>
              <a:tabLst>
                <a:tab pos="1722120" algn="l"/>
              </a:tabLst>
            </a:pPr>
            <a:r>
              <a:rPr lang="en-US" sz="1800" kern="100" dirty="0">
                <a:effectLst/>
                <a:latin typeface="Calibri" panose="020F0502020204030204" pitchFamily="34" charset="0"/>
                <a:ea typeface="Calibri" panose="020F0502020204030204" pitchFamily="34" charset="0"/>
                <a:cs typeface="Arial" panose="020B0604020202020204" pitchFamily="34" charset="0"/>
              </a:rPr>
              <a:t>tutoring - double - the amount of time needed for tutoring</a:t>
            </a:r>
          </a:p>
        </p:txBody>
      </p:sp>
      <p:sp>
        <p:nvSpPr>
          <p:cNvPr id="4" name="Content Placeholder 2">
            <a:extLst>
              <a:ext uri="{FF2B5EF4-FFF2-40B4-BE49-F238E27FC236}">
                <a16:creationId xmlns:a16="http://schemas.microsoft.com/office/drawing/2014/main" id="{BA0A52A3-3F48-B4AB-3466-995B67597997}"/>
              </a:ext>
            </a:extLst>
          </p:cNvPr>
          <p:cNvSpPr txBox="1">
            <a:spLocks/>
          </p:cNvSpPr>
          <p:nvPr/>
        </p:nvSpPr>
        <p:spPr>
          <a:xfrm>
            <a:off x="5995220" y="2839219"/>
            <a:ext cx="5164393"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Bef>
                <a:spcPts val="0"/>
              </a:spcBef>
              <a:spcAft>
                <a:spcPts val="800"/>
              </a:spcAft>
              <a:buNone/>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Assignments</a:t>
            </a:r>
          </a:p>
          <a:p>
            <a:pPr marL="0">
              <a:lnSpc>
                <a:spcPct val="107000"/>
              </a:lnSpc>
              <a:spcBef>
                <a:spcPts val="0"/>
              </a:spcBef>
              <a:spcAft>
                <a:spcPts val="800"/>
              </a:spcAft>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reading – int – the number of pages for the assigned reading</a:t>
            </a:r>
          </a:p>
          <a:p>
            <a:pPr marL="0">
              <a:lnSpc>
                <a:spcPct val="107000"/>
              </a:lnSpc>
              <a:spcBef>
                <a:spcPts val="0"/>
              </a:spcBef>
              <a:spcAft>
                <a:spcPts val="800"/>
              </a:spcAft>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discussion board – bool - whether or not they have a discussion board they need to do</a:t>
            </a:r>
          </a:p>
          <a:p>
            <a:pPr marL="0">
              <a:lnSpc>
                <a:spcPct val="107000"/>
              </a:lnSpc>
              <a:spcBef>
                <a:spcPts val="0"/>
              </a:spcBef>
              <a:spcAft>
                <a:spcPts val="800"/>
              </a:spcAft>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essay – int – the number of pages they need to write</a:t>
            </a:r>
          </a:p>
          <a:p>
            <a:pPr marL="0">
              <a:lnSpc>
                <a:spcPct val="107000"/>
              </a:lnSpc>
              <a:spcBef>
                <a:spcPts val="0"/>
              </a:spcBef>
              <a:spcAft>
                <a:spcPts val="800"/>
              </a:spcAft>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research paper – int – the number of pages they need to write</a:t>
            </a:r>
          </a:p>
          <a:p>
            <a:pPr marL="0">
              <a:lnSpc>
                <a:spcPct val="107000"/>
              </a:lnSpc>
              <a:spcBef>
                <a:spcPts val="0"/>
              </a:spcBef>
              <a:spcAft>
                <a:spcPts val="800"/>
              </a:spcAft>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lab - bool - whether or not they have a lab they need to do</a:t>
            </a:r>
          </a:p>
          <a:p>
            <a:pPr marL="0">
              <a:lnSpc>
                <a:spcPct val="107000"/>
              </a:lnSpc>
              <a:spcBef>
                <a:spcPts val="0"/>
              </a:spcBef>
              <a:spcAft>
                <a:spcPts val="800"/>
              </a:spcAft>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questions - bool - whether or not they have questions they need to answer</a:t>
            </a:r>
          </a:p>
          <a:p>
            <a:pPr marL="0">
              <a:lnSpc>
                <a:spcPct val="107000"/>
              </a:lnSpc>
              <a:spcBef>
                <a:spcPts val="0"/>
              </a:spcBef>
              <a:spcAft>
                <a:spcPts val="800"/>
              </a:spcAft>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math equations - int – the number of equations they need to do</a:t>
            </a:r>
          </a:p>
          <a:p>
            <a:endParaRPr lang="en-US" sz="2000" dirty="0"/>
          </a:p>
        </p:txBody>
      </p:sp>
      <p:sp>
        <p:nvSpPr>
          <p:cNvPr id="5" name="Content Placeholder 2">
            <a:extLst>
              <a:ext uri="{FF2B5EF4-FFF2-40B4-BE49-F238E27FC236}">
                <a16:creationId xmlns:a16="http://schemas.microsoft.com/office/drawing/2014/main" id="{A0BAF86D-CDF4-43D4-282C-0E7640129C64}"/>
              </a:ext>
            </a:extLst>
          </p:cNvPr>
          <p:cNvSpPr txBox="1">
            <a:spLocks/>
          </p:cNvSpPr>
          <p:nvPr/>
        </p:nvSpPr>
        <p:spPr>
          <a:xfrm>
            <a:off x="5899355" y="1690688"/>
            <a:ext cx="4766187" cy="8049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Bef>
                <a:spcPts val="0"/>
              </a:spcBef>
              <a:spcAft>
                <a:spcPts val="800"/>
              </a:spcAft>
              <a:buNone/>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General</a:t>
            </a:r>
          </a:p>
          <a:p>
            <a:pPr marL="0">
              <a:lnSpc>
                <a:spcPct val="107000"/>
              </a:lnSpc>
              <a:spcBef>
                <a:spcPts val="0"/>
              </a:spcBef>
              <a:spcAft>
                <a:spcPts val="800"/>
              </a:spcAft>
              <a:tabLst>
                <a:tab pos="1722120" algn="l"/>
              </a:tabLst>
            </a:pPr>
            <a:r>
              <a:rPr lang="en-US" sz="1400" kern="100" dirty="0">
                <a:latin typeface="Calibri" panose="020F0502020204030204" pitchFamily="34" charset="0"/>
                <a:ea typeface="Calibri" panose="020F0502020204030204" pitchFamily="34" charset="0"/>
                <a:cs typeface="Arial" panose="020B0604020202020204" pitchFamily="34" charset="0"/>
              </a:rPr>
              <a:t>number of credits – int – the number of credits for the class</a:t>
            </a:r>
          </a:p>
          <a:p>
            <a:pPr marL="0" indent="0">
              <a:lnSpc>
                <a:spcPct val="107000"/>
              </a:lnSpc>
              <a:spcBef>
                <a:spcPts val="0"/>
              </a:spcBef>
              <a:spcAft>
                <a:spcPts val="800"/>
              </a:spcAft>
              <a:buNone/>
              <a:tabLst>
                <a:tab pos="1722120" algn="l"/>
              </a:tabLst>
            </a:pPr>
            <a:endParaRPr lang="en-US" sz="1800" kern="100"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7363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B6443-A14C-AD0A-02F0-E4554B8EFD7C}"/>
              </a:ext>
            </a:extLst>
          </p:cNvPr>
          <p:cNvSpPr>
            <a:spLocks noGrp="1"/>
          </p:cNvSpPr>
          <p:nvPr>
            <p:ph type="title"/>
          </p:nvPr>
        </p:nvSpPr>
        <p:spPr/>
        <p:txBody>
          <a:bodyPr/>
          <a:lstStyle/>
          <a:p>
            <a:r>
              <a:rPr lang="en-US" dirty="0"/>
              <a:t>Tentative Schedule</a:t>
            </a:r>
          </a:p>
        </p:txBody>
      </p:sp>
      <p:graphicFrame>
        <p:nvGraphicFramePr>
          <p:cNvPr id="4" name="Content Placeholder 3">
            <a:extLst>
              <a:ext uri="{FF2B5EF4-FFF2-40B4-BE49-F238E27FC236}">
                <a16:creationId xmlns:a16="http://schemas.microsoft.com/office/drawing/2014/main" id="{046D3AAF-7F2A-88AC-DF6E-51618CDF2ED6}"/>
              </a:ext>
            </a:extLst>
          </p:cNvPr>
          <p:cNvGraphicFramePr>
            <a:graphicFrameLocks noGrp="1"/>
          </p:cNvGraphicFramePr>
          <p:nvPr>
            <p:ph idx="1"/>
            <p:extLst>
              <p:ext uri="{D42A27DB-BD31-4B8C-83A1-F6EECF244321}">
                <p14:modId xmlns:p14="http://schemas.microsoft.com/office/powerpoint/2010/main" val="2356712484"/>
              </p:ext>
            </p:extLst>
          </p:nvPr>
        </p:nvGraphicFramePr>
        <p:xfrm>
          <a:off x="838200" y="1825625"/>
          <a:ext cx="10515602" cy="4545675"/>
        </p:xfrm>
        <a:graphic>
          <a:graphicData uri="http://schemas.openxmlformats.org/drawingml/2006/table">
            <a:tbl>
              <a:tblPr firstRow="1" bandRow="1">
                <a:tableStyleId>{5940675A-B579-460E-94D1-54222C63F5DA}</a:tableStyleId>
              </a:tblPr>
              <a:tblGrid>
                <a:gridCol w="4779818">
                  <a:extLst>
                    <a:ext uri="{9D8B030D-6E8A-4147-A177-3AD203B41FA5}">
                      <a16:colId xmlns:a16="http://schemas.microsoft.com/office/drawing/2014/main" val="1163228485"/>
                    </a:ext>
                  </a:extLst>
                </a:gridCol>
                <a:gridCol w="477982">
                  <a:extLst>
                    <a:ext uri="{9D8B030D-6E8A-4147-A177-3AD203B41FA5}">
                      <a16:colId xmlns:a16="http://schemas.microsoft.com/office/drawing/2014/main" val="902143585"/>
                    </a:ext>
                  </a:extLst>
                </a:gridCol>
                <a:gridCol w="477982">
                  <a:extLst>
                    <a:ext uri="{9D8B030D-6E8A-4147-A177-3AD203B41FA5}">
                      <a16:colId xmlns:a16="http://schemas.microsoft.com/office/drawing/2014/main" val="1092621884"/>
                    </a:ext>
                  </a:extLst>
                </a:gridCol>
                <a:gridCol w="477982">
                  <a:extLst>
                    <a:ext uri="{9D8B030D-6E8A-4147-A177-3AD203B41FA5}">
                      <a16:colId xmlns:a16="http://schemas.microsoft.com/office/drawing/2014/main" val="2783958726"/>
                    </a:ext>
                  </a:extLst>
                </a:gridCol>
                <a:gridCol w="477982">
                  <a:extLst>
                    <a:ext uri="{9D8B030D-6E8A-4147-A177-3AD203B41FA5}">
                      <a16:colId xmlns:a16="http://schemas.microsoft.com/office/drawing/2014/main" val="1038124659"/>
                    </a:ext>
                  </a:extLst>
                </a:gridCol>
                <a:gridCol w="477982">
                  <a:extLst>
                    <a:ext uri="{9D8B030D-6E8A-4147-A177-3AD203B41FA5}">
                      <a16:colId xmlns:a16="http://schemas.microsoft.com/office/drawing/2014/main" val="3510637496"/>
                    </a:ext>
                  </a:extLst>
                </a:gridCol>
                <a:gridCol w="477982">
                  <a:extLst>
                    <a:ext uri="{9D8B030D-6E8A-4147-A177-3AD203B41FA5}">
                      <a16:colId xmlns:a16="http://schemas.microsoft.com/office/drawing/2014/main" val="1674018618"/>
                    </a:ext>
                  </a:extLst>
                </a:gridCol>
                <a:gridCol w="477982">
                  <a:extLst>
                    <a:ext uri="{9D8B030D-6E8A-4147-A177-3AD203B41FA5}">
                      <a16:colId xmlns:a16="http://schemas.microsoft.com/office/drawing/2014/main" val="2724444660"/>
                    </a:ext>
                  </a:extLst>
                </a:gridCol>
                <a:gridCol w="477982">
                  <a:extLst>
                    <a:ext uri="{9D8B030D-6E8A-4147-A177-3AD203B41FA5}">
                      <a16:colId xmlns:a16="http://schemas.microsoft.com/office/drawing/2014/main" val="2272952111"/>
                    </a:ext>
                  </a:extLst>
                </a:gridCol>
                <a:gridCol w="477982">
                  <a:extLst>
                    <a:ext uri="{9D8B030D-6E8A-4147-A177-3AD203B41FA5}">
                      <a16:colId xmlns:a16="http://schemas.microsoft.com/office/drawing/2014/main" val="1600047099"/>
                    </a:ext>
                  </a:extLst>
                </a:gridCol>
                <a:gridCol w="477982">
                  <a:extLst>
                    <a:ext uri="{9D8B030D-6E8A-4147-A177-3AD203B41FA5}">
                      <a16:colId xmlns:a16="http://schemas.microsoft.com/office/drawing/2014/main" val="2590603708"/>
                    </a:ext>
                  </a:extLst>
                </a:gridCol>
                <a:gridCol w="477982">
                  <a:extLst>
                    <a:ext uri="{9D8B030D-6E8A-4147-A177-3AD203B41FA5}">
                      <a16:colId xmlns:a16="http://schemas.microsoft.com/office/drawing/2014/main" val="2369189412"/>
                    </a:ext>
                  </a:extLst>
                </a:gridCol>
                <a:gridCol w="477982">
                  <a:extLst>
                    <a:ext uri="{9D8B030D-6E8A-4147-A177-3AD203B41FA5}">
                      <a16:colId xmlns:a16="http://schemas.microsoft.com/office/drawing/2014/main" val="3601313400"/>
                    </a:ext>
                  </a:extLst>
                </a:gridCol>
              </a:tblGrid>
              <a:tr h="466223">
                <a:tc>
                  <a:txBody>
                    <a:bodyPr/>
                    <a:lstStyle/>
                    <a:p>
                      <a:r>
                        <a:rPr lang="en-US" dirty="0"/>
                        <a:t>Task</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tc>
                  <a:txBody>
                    <a:bodyPr/>
                    <a:lstStyle/>
                    <a:p>
                      <a:r>
                        <a:rPr lang="en-US" dirty="0"/>
                        <a:t>11</a:t>
                      </a:r>
                    </a:p>
                  </a:txBody>
                  <a:tcPr/>
                </a:tc>
                <a:tc>
                  <a:txBody>
                    <a:bodyPr/>
                    <a:lstStyle/>
                    <a:p>
                      <a:r>
                        <a:rPr lang="en-US" dirty="0"/>
                        <a:t>12</a:t>
                      </a:r>
                    </a:p>
                  </a:txBody>
                  <a:tcPr/>
                </a:tc>
                <a:extLst>
                  <a:ext uri="{0D108BD9-81ED-4DB2-BD59-A6C34878D82A}">
                    <a16:rowId xmlns:a16="http://schemas.microsoft.com/office/drawing/2014/main" val="1107673683"/>
                  </a:ext>
                </a:extLst>
              </a:tr>
              <a:tr h="466223">
                <a:tc>
                  <a:txBody>
                    <a:bodyPr/>
                    <a:lstStyle/>
                    <a:p>
                      <a:r>
                        <a:rPr lang="en-US" dirty="0"/>
                        <a:t>Project planning, design, and logic</a:t>
                      </a:r>
                    </a:p>
                  </a:txBody>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277125763"/>
                  </a:ext>
                </a:extLst>
              </a:tr>
              <a:tr h="466223">
                <a:tc>
                  <a:txBody>
                    <a:bodyPr/>
                    <a:lstStyle/>
                    <a:p>
                      <a:r>
                        <a:rPr lang="en-US" dirty="0"/>
                        <a:t>Make up paperwork (started project late)</a:t>
                      </a:r>
                    </a:p>
                  </a:txBody>
                  <a:tcPr/>
                </a:tc>
                <a:tc>
                  <a:txBody>
                    <a:bodyPr/>
                    <a:lstStyle/>
                    <a:p>
                      <a:endParaRPr lang="en-US"/>
                    </a:p>
                  </a:txBody>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73046252"/>
                  </a:ext>
                </a:extLst>
              </a:tr>
              <a:tr h="466223">
                <a:tc>
                  <a:txBody>
                    <a:bodyPr/>
                    <a:lstStyle/>
                    <a:p>
                      <a:r>
                        <a:rPr lang="en-US" dirty="0"/>
                        <a:t>Proof of concept</a:t>
                      </a:r>
                    </a:p>
                  </a:txBody>
                  <a:tcPr/>
                </a:tc>
                <a:tc>
                  <a:txBody>
                    <a:bodyPr/>
                    <a:lstStyle/>
                    <a:p>
                      <a:endParaRPr lang="en-US"/>
                    </a:p>
                  </a:txBody>
                  <a:tcPr/>
                </a:tc>
                <a:tc>
                  <a:txBody>
                    <a:bodyPr/>
                    <a:lstStyle/>
                    <a:p>
                      <a:endParaRPr lang="en-US"/>
                    </a:p>
                  </a:txBody>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357116454"/>
                  </a:ext>
                </a:extLst>
              </a:tr>
              <a:tr h="815891">
                <a:tc>
                  <a:txBody>
                    <a:bodyPr/>
                    <a:lstStyle/>
                    <a:p>
                      <a:r>
                        <a:rPr lang="en-US" dirty="0"/>
                        <a:t>Write code for front end and user interface and test it</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solidFill>
                      <a:schemeClr val="accent1">
                        <a:lumMod val="60000"/>
                        <a:lumOff val="40000"/>
                      </a:schemeClr>
                    </a:solidFill>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402232017"/>
                  </a:ext>
                </a:extLst>
              </a:tr>
              <a:tr h="4662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Write code for back end/database and test it</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4076541008"/>
                  </a:ext>
                </a:extLst>
              </a:tr>
              <a:tr h="466223">
                <a:tc>
                  <a:txBody>
                    <a:bodyPr/>
                    <a:lstStyle/>
                    <a:p>
                      <a:r>
                        <a:rPr lang="en-US" dirty="0"/>
                        <a:t>Connect to google calendar</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noFill/>
                  </a:tcPr>
                </a:tc>
                <a:tc>
                  <a:txBody>
                    <a:bodyPr/>
                    <a:lstStyle/>
                    <a:p>
                      <a:endParaRPr lang="en-US" dirty="0"/>
                    </a:p>
                  </a:txBody>
                  <a:tcPr>
                    <a:solidFill>
                      <a:schemeClr val="accent1">
                        <a:lumMod val="60000"/>
                        <a:lumOff val="40000"/>
                      </a:schemeClr>
                    </a:solidFill>
                  </a:tcPr>
                </a:tc>
                <a:tc>
                  <a:txBody>
                    <a:bodyPr/>
                    <a:lstStyle/>
                    <a:p>
                      <a:endParaRPr lang="en-US" dirty="0"/>
                    </a:p>
                  </a:txBody>
                  <a:tcPr/>
                </a:tc>
                <a:extLst>
                  <a:ext uri="{0D108BD9-81ED-4DB2-BD59-A6C34878D82A}">
                    <a16:rowId xmlns:a16="http://schemas.microsoft.com/office/drawing/2014/main" val="3902628728"/>
                  </a:ext>
                </a:extLst>
              </a:tr>
              <a:tr h="466223">
                <a:tc>
                  <a:txBody>
                    <a:bodyPr/>
                    <a:lstStyle/>
                    <a:p>
                      <a:r>
                        <a:rPr lang="en-US" sz="1800" kern="100" dirty="0">
                          <a:latin typeface="Calibri" panose="020F0502020204030204" pitchFamily="34" charset="0"/>
                          <a:ea typeface="Calibri" panose="020F0502020204030204" pitchFamily="34" charset="0"/>
                          <a:cs typeface="Arial" panose="020B0604020202020204" pitchFamily="34" charset="0"/>
                        </a:rPr>
                        <a:t>Work on final presentation and slides </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solidFill>
                      <a:schemeClr val="accent1">
                        <a:lumMod val="60000"/>
                        <a:lumOff val="40000"/>
                      </a:schemeClr>
                    </a:solidFill>
                  </a:tcPr>
                </a:tc>
                <a:extLst>
                  <a:ext uri="{0D108BD9-81ED-4DB2-BD59-A6C34878D82A}">
                    <a16:rowId xmlns:a16="http://schemas.microsoft.com/office/drawing/2014/main" val="1409434539"/>
                  </a:ext>
                </a:extLst>
              </a:tr>
              <a:tr h="466223">
                <a:tc>
                  <a:txBody>
                    <a:bodyPr/>
                    <a:lstStyle/>
                    <a:p>
                      <a:r>
                        <a:rPr lang="en-US" dirty="0"/>
                        <a:t>Work on other course requirements</a:t>
                      </a:r>
                    </a:p>
                  </a:txBody>
                  <a:tcPr/>
                </a:tc>
                <a:tc>
                  <a:txBody>
                    <a:bodyPr/>
                    <a:lstStyle/>
                    <a:p>
                      <a:endParaRPr lang="en-US" dirty="0"/>
                    </a:p>
                  </a:txBody>
                  <a:tcPr>
                    <a:solidFill>
                      <a:schemeClr val="accent1">
                        <a:lumMod val="60000"/>
                        <a:lumOff val="40000"/>
                      </a:schemeClr>
                    </a:solidFill>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tc>
                  <a:txBody>
                    <a:bodyPr/>
                    <a:lstStyle/>
                    <a:p>
                      <a:endParaRPr lang="en-US" dirty="0"/>
                    </a:p>
                  </a:txBody>
                  <a:tcPr>
                    <a:solidFill>
                      <a:schemeClr val="accent1">
                        <a:lumMod val="60000"/>
                        <a:lumOff val="40000"/>
                      </a:schemeClr>
                    </a:solidFill>
                  </a:tcPr>
                </a:tc>
                <a:extLst>
                  <a:ext uri="{0D108BD9-81ED-4DB2-BD59-A6C34878D82A}">
                    <a16:rowId xmlns:a16="http://schemas.microsoft.com/office/drawing/2014/main" val="3741611840"/>
                  </a:ext>
                </a:extLst>
              </a:tr>
            </a:tbl>
          </a:graphicData>
        </a:graphic>
      </p:graphicFrame>
    </p:spTree>
    <p:extLst>
      <p:ext uri="{BB962C8B-B14F-4D97-AF65-F5344CB8AC3E}">
        <p14:creationId xmlns:p14="http://schemas.microsoft.com/office/powerpoint/2010/main" val="1840777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D0D3B-A251-54B8-41FC-265B58662E0B}"/>
              </a:ext>
            </a:extLst>
          </p:cNvPr>
          <p:cNvSpPr>
            <a:spLocks noGrp="1"/>
          </p:cNvSpPr>
          <p:nvPr>
            <p:ph type="title"/>
          </p:nvPr>
        </p:nvSpPr>
        <p:spPr/>
        <p:txBody>
          <a:bodyPr/>
          <a:lstStyle/>
          <a:p>
            <a:r>
              <a:rPr lang="en-US" dirty="0"/>
              <a:t>Use Cases</a:t>
            </a:r>
          </a:p>
        </p:txBody>
      </p:sp>
      <p:sp>
        <p:nvSpPr>
          <p:cNvPr id="3" name="Content Placeholder 2">
            <a:extLst>
              <a:ext uri="{FF2B5EF4-FFF2-40B4-BE49-F238E27FC236}">
                <a16:creationId xmlns:a16="http://schemas.microsoft.com/office/drawing/2014/main" id="{376E87AD-947F-B58A-73EC-203C91930979}"/>
              </a:ext>
            </a:extLst>
          </p:cNvPr>
          <p:cNvSpPr>
            <a:spLocks noGrp="1"/>
          </p:cNvSpPr>
          <p:nvPr>
            <p:ph idx="1"/>
          </p:nvPr>
        </p:nvSpPr>
        <p:spPr>
          <a:xfrm>
            <a:off x="838200" y="1690688"/>
            <a:ext cx="10515600" cy="4889807"/>
          </a:xfrm>
        </p:spPr>
        <p:txBody>
          <a:bodyPr>
            <a:normAutofit/>
          </a:bodyPr>
          <a:lstStyle/>
          <a:p>
            <a:pPr>
              <a:lnSpc>
                <a:spcPct val="100000"/>
              </a:lnSpc>
            </a:pPr>
            <a:r>
              <a:rPr lang="en-US" sz="2000" b="0" i="0" u="none" strike="noStrike" dirty="0">
                <a:solidFill>
                  <a:srgbClr val="0D0D0D"/>
                </a:solidFill>
                <a:effectLst/>
                <a:latin typeface="Roboto" panose="02000000000000000000" pitchFamily="2" charset="0"/>
              </a:rPr>
              <a:t>A </a:t>
            </a:r>
            <a:r>
              <a:rPr lang="en-US" sz="2000" dirty="0">
                <a:solidFill>
                  <a:srgbClr val="0D0D0D"/>
                </a:solidFill>
                <a:latin typeface="Roboto" panose="02000000000000000000" pitchFamily="2" charset="0"/>
              </a:rPr>
              <a:t>f</a:t>
            </a:r>
            <a:r>
              <a:rPr lang="en-US" sz="2000" b="0" i="0" u="none" strike="noStrike" dirty="0">
                <a:solidFill>
                  <a:srgbClr val="0D0D0D"/>
                </a:solidFill>
                <a:effectLst/>
                <a:latin typeface="Roboto" panose="02000000000000000000" pitchFamily="2" charset="0"/>
              </a:rPr>
              <a:t>reshman student wants to test out possible schedule options and see how the different ones will work with their other obligations and if they will be able to manage their course load. The user must input the necessary data for each variation, and they will receive the different study schedules and calculations. This can help them figure out what schedule and courseload works best for them.</a:t>
            </a:r>
          </a:p>
          <a:p>
            <a:pPr>
              <a:lnSpc>
                <a:spcPct val="100000"/>
              </a:lnSpc>
            </a:pPr>
            <a:r>
              <a:rPr lang="en-US" sz="2000" b="0" i="0" u="none" strike="noStrike" dirty="0">
                <a:solidFill>
                  <a:srgbClr val="0D0D0D"/>
                </a:solidFill>
                <a:effectLst/>
                <a:latin typeface="Roboto" panose="02000000000000000000" pitchFamily="2" charset="0"/>
              </a:rPr>
              <a:t>A student who works a job or has an internship wants to ensure that they will have enough time to complete all their schoolwork for that week. The user inputs the necessary data, and the system will output a study schedule if they have enough hours in their week. If not, the program will inform them that they do not have enough time in their week to accomplish everything they want to, and they will have to reprioritize.</a:t>
            </a:r>
          </a:p>
          <a:p>
            <a:pPr>
              <a:lnSpc>
                <a:spcPct val="100000"/>
              </a:lnSpc>
            </a:pPr>
            <a:r>
              <a:rPr lang="en-US" sz="2000" b="0" i="0" u="none" strike="noStrike" dirty="0">
                <a:solidFill>
                  <a:srgbClr val="0D0D0D"/>
                </a:solidFill>
                <a:effectLst/>
                <a:latin typeface="Roboto" panose="02000000000000000000" pitchFamily="2" charset="0"/>
              </a:rPr>
              <a:t>A student wants to track the amount of time they spend studying and doing assignments for each class. The user will input the necessary data each week. They should receive the amount of time allocated for each class (using trackers). Additionally, they should be able to track their studying throughout the semester.</a:t>
            </a:r>
            <a:endParaRPr lang="en-US" sz="2000" dirty="0">
              <a:solidFill>
                <a:srgbClr val="0D0D0D"/>
              </a:solidFill>
              <a:latin typeface="Roboto" panose="02000000000000000000" pitchFamily="2" charset="0"/>
            </a:endParaRPr>
          </a:p>
        </p:txBody>
      </p:sp>
    </p:spTree>
    <p:extLst>
      <p:ext uri="{BB962C8B-B14F-4D97-AF65-F5344CB8AC3E}">
        <p14:creationId xmlns:p14="http://schemas.microsoft.com/office/powerpoint/2010/main" val="27627556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716</TotalTime>
  <Words>865</Words>
  <Application>Microsoft Office PowerPoint</Application>
  <PresentationFormat>Widescreen</PresentationFormat>
  <Paragraphs>56</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Roboto</vt:lpstr>
      <vt:lpstr>Office Theme</vt:lpstr>
      <vt:lpstr>Study Time Calculator</vt:lpstr>
      <vt:lpstr>Abstract</vt:lpstr>
      <vt:lpstr>User Flow</vt:lpstr>
      <vt:lpstr>Data Flow Diagram of Application Logic</vt:lpstr>
      <vt:lpstr>User Interface</vt:lpstr>
      <vt:lpstr>Database Schema</vt:lpstr>
      <vt:lpstr>Tentative Schedule</vt:lpstr>
      <vt:lpstr>Use Cases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Study Time Calculator</dc:title>
  <dc:creator>Evie Barth</dc:creator>
  <cp:lastModifiedBy>Evie Barth</cp:lastModifiedBy>
  <cp:revision>10</cp:revision>
  <dcterms:created xsi:type="dcterms:W3CDTF">2024-02-19T02:05:09Z</dcterms:created>
  <dcterms:modified xsi:type="dcterms:W3CDTF">2024-03-21T21:39:34Z</dcterms:modified>
</cp:coreProperties>
</file>

<file path=docProps/thumbnail.jpeg>
</file>